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strument Sans Medium" panose="020B0604020202020204" charset="0"/>
      <p:regular r:id="rId9"/>
    </p:embeddedFont>
    <p:embeddedFont>
      <p:font typeface="Instrument Sans Semi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41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485" autoAdjust="0"/>
  </p:normalViewPr>
  <p:slideViewPr>
    <p:cSldViewPr snapToGrid="0" snapToObjects="1">
      <p:cViewPr varScale="1">
        <p:scale>
          <a:sx n="58" d="100"/>
          <a:sy n="58" d="100"/>
        </p:scale>
        <p:origin x="1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8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1487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GuardXLens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317932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AI-Powered Watermark-Based Camera Blocking System for Secure Online Exams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6354604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Rizzlers | CIEL Kingston vibeAIthon 2025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329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Problem: Online Exam Malpractice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039422"/>
            <a:ext cx="3687485" cy="2832854"/>
          </a:xfrm>
          <a:prstGeom prst="roundRect">
            <a:avLst>
              <a:gd name="adj" fmla="val 387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7330" y="2039422"/>
            <a:ext cx="91440" cy="2832854"/>
          </a:xfrm>
          <a:prstGeom prst="roundRect">
            <a:avLst>
              <a:gd name="adj" fmla="val 178605"/>
            </a:avLst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553081" y="224373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Vulnerability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53081" y="2636044"/>
            <a:ext cx="3210282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Candidates use secondary devices to capture exam questions, then feed them directly into AI tools for instant answers. </a:t>
            </a:r>
            <a:r>
              <a:rPr lang="en-US" sz="1400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proctoring only detects cheating after it happens—too late to prevent it.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149126" y="2039422"/>
            <a:ext cx="3687485" cy="2832854"/>
          </a:xfrm>
          <a:prstGeom prst="roundRect">
            <a:avLst>
              <a:gd name="adj" fmla="val 387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26266" y="2039422"/>
            <a:ext cx="91440" cy="2832854"/>
          </a:xfrm>
          <a:prstGeom prst="roundRect">
            <a:avLst>
              <a:gd name="adj" fmla="val 178605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10422017" y="2243733"/>
            <a:ext cx="286928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Institutional Pain Point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22017" y="2636044"/>
            <a:ext cx="3210282" cy="2031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Universities and corporations lack a preventive mechanism to stop external devices from photographing secure on-screen content. This creates a critical security loophole that undermines exam integrity at scale.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80190" y="5053727"/>
            <a:ext cx="3687485" cy="2542580"/>
          </a:xfrm>
          <a:prstGeom prst="roundRect">
            <a:avLst>
              <a:gd name="adj" fmla="val 431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Shape 10"/>
          <p:cNvSpPr/>
          <p:nvPr/>
        </p:nvSpPr>
        <p:spPr>
          <a:xfrm>
            <a:off x="6257330" y="5053727"/>
            <a:ext cx="91440" cy="2542580"/>
          </a:xfrm>
          <a:prstGeom prst="roundRect">
            <a:avLst>
              <a:gd name="adj" fmla="val 178605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6553081" y="525803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Solution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53081" y="5650349"/>
            <a:ext cx="3210282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two-part system that actively prevents </a:t>
            </a:r>
            <a:r>
              <a:rPr lang="en-US" sz="1400" dirty="0">
                <a:solidFill>
                  <a:srgbClr val="00206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capture before 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 happens: a watermarked exam web app paired with a custom camera app trained to detect the watermark and disable capture in real-time.</a:t>
            </a:r>
            <a:endParaRPr lang="en-US" sz="1400" dirty="0"/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82231969-B0AF-6D4E-2734-9CB18DF72589}"/>
              </a:ext>
            </a:extLst>
          </p:cNvPr>
          <p:cNvSpPr/>
          <p:nvPr/>
        </p:nvSpPr>
        <p:spPr>
          <a:xfrm>
            <a:off x="10126266" y="5024676"/>
            <a:ext cx="3687485" cy="2724032"/>
          </a:xfrm>
          <a:prstGeom prst="roundRect">
            <a:avLst>
              <a:gd name="adj" fmla="val 387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US" sz="1400" dirty="0"/>
          </a:p>
          <a:p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39B88034-2B04-1B47-F4CA-C341808E7DF5}"/>
              </a:ext>
            </a:extLst>
          </p:cNvPr>
          <p:cNvSpPr/>
          <p:nvPr/>
        </p:nvSpPr>
        <p:spPr>
          <a:xfrm>
            <a:off x="10330577" y="525803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</a:rPr>
              <a:t>Future Scope</a:t>
            </a:r>
            <a:endParaRPr lang="en-US" sz="1750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12D0DC35-F7EF-820A-B265-EE8ACE3CF59D}"/>
              </a:ext>
            </a:extLst>
          </p:cNvPr>
          <p:cNvSpPr/>
          <p:nvPr/>
        </p:nvSpPr>
        <p:spPr>
          <a:xfrm>
            <a:off x="10330577" y="5570280"/>
            <a:ext cx="3210282" cy="202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endParaRPr lang="en-US" sz="1400" dirty="0"/>
          </a:p>
        </p:txBody>
      </p:sp>
      <p:sp>
        <p:nvSpPr>
          <p:cNvPr id="41" name="Text 12">
            <a:extLst>
              <a:ext uri="{FF2B5EF4-FFF2-40B4-BE49-F238E27FC236}">
                <a16:creationId xmlns:a16="http://schemas.microsoft.com/office/drawing/2014/main" id="{818EB465-A620-E527-6450-0A77A766AC46}"/>
              </a:ext>
            </a:extLst>
          </p:cNvPr>
          <p:cNvSpPr/>
          <p:nvPr/>
        </p:nvSpPr>
        <p:spPr>
          <a:xfrm>
            <a:off x="10330577" y="5650348"/>
            <a:ext cx="3414594" cy="2098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the </a:t>
            </a:r>
            <a:r>
              <a:rPr lang="en-US" sz="140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GuardLens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feature at the Android system level within the camera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</a:rPr>
              <a:t>API and HAL layers, enabling the native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</a:rPr>
              <a:t>Camera framework to detected protected digital watermarks restrict image capture providing OS-level prevention of online exam malpractice.</a:t>
            </a:r>
            <a:endParaRPr lang="en-US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456DE7-EA61-05A6-8AC7-5AF7558CD699}"/>
              </a:ext>
            </a:extLst>
          </p:cNvPr>
          <p:cNvSpPr/>
          <p:nvPr/>
        </p:nvSpPr>
        <p:spPr>
          <a:xfrm>
            <a:off x="12912810" y="7777462"/>
            <a:ext cx="1624721" cy="364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Shape 2">
            <a:extLst>
              <a:ext uri="{FF2B5EF4-FFF2-40B4-BE49-F238E27FC236}">
                <a16:creationId xmlns:a16="http://schemas.microsoft.com/office/drawing/2014/main" id="{1511149C-FE7D-2730-1E21-16CE1ABBDE22}"/>
              </a:ext>
            </a:extLst>
          </p:cNvPr>
          <p:cNvSpPr/>
          <p:nvPr/>
        </p:nvSpPr>
        <p:spPr>
          <a:xfrm>
            <a:off x="10114122" y="4970265"/>
            <a:ext cx="91440" cy="2832854"/>
          </a:xfrm>
          <a:prstGeom prst="roundRect">
            <a:avLst>
              <a:gd name="adj" fmla="val 178605"/>
            </a:avLst>
          </a:prstGeom>
          <a:solidFill>
            <a:srgbClr val="84C1FA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324"/>
            <a:ext cx="51587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GuardXLens Works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20203"/>
            <a:ext cx="907256" cy="13357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82497" y="1801654"/>
            <a:ext cx="311729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1: Secure Exam Platform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82497" y="2193965"/>
            <a:ext cx="119541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 uploads question papers. Our AI extracts questions and displays them one-by-one with an embedded, universal digital watermark visible across every screen.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5965"/>
            <a:ext cx="907256" cy="13357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2497" y="3137416"/>
            <a:ext cx="309562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2: Watermark Detection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82497" y="3529727"/>
            <a:ext cx="119541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GuardXLens camera app runs a lightweight CNN model on-device to recognize the watermark in real-time from the exam screen. No data is uploaded—processing happens locally for complete privacy.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91727"/>
            <a:ext cx="907256" cy="13357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2497" y="4473178"/>
            <a:ext cx="286476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3: Capture Prevention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82497" y="4865489"/>
            <a:ext cx="119541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moment the watermark is detected, the camera app's capture button automatically disables. The photo cannot be taken. Malpractice is prevented in real-time.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93790" y="60130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 Stack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477952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Web: React, Node.js, AI question extraction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793790" y="6831687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Mobile: Android (Kotlin/Java)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793790" y="7185422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AI: CNN with TensorFlow Lite on-device deployment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7544157" y="60130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Prototype Status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544157" y="6477952"/>
            <a:ext cx="630007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Fully functional. We will demonstrate the live interaction between the running web application and the operational mobile camera app, showing watermark detection and capture prevention in real-time.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D4F6AA-FB8F-6756-40AC-54CB66CFEA05}"/>
              </a:ext>
            </a:extLst>
          </p:cNvPr>
          <p:cNvSpPr/>
          <p:nvPr/>
        </p:nvSpPr>
        <p:spPr>
          <a:xfrm>
            <a:off x="12542108" y="7690146"/>
            <a:ext cx="2088292" cy="4201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758" y="900232"/>
            <a:ext cx="7390805" cy="586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Experience &amp; Key Innovation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258758" y="1767721"/>
            <a:ext cx="3705820" cy="2581513"/>
          </a:xfrm>
          <a:prstGeom prst="roundRect">
            <a:avLst>
              <a:gd name="adj" fmla="val 6540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446282" y="1955244"/>
            <a:ext cx="254853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Proactive, Not Reactive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46282" y="2360771"/>
            <a:ext cx="3330773" cy="1800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proctoring detects cheating after it happens. GuardXLens prevents it in the moment—stopping malpractice before external devices can capture anything.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10152102" y="1767721"/>
            <a:ext cx="3705939" cy="2581513"/>
          </a:xfrm>
          <a:prstGeom prst="roundRect">
            <a:avLst>
              <a:gd name="adj" fmla="val 6540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339626" y="1955244"/>
            <a:ext cx="2344817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Privacy-First Design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339626" y="2360771"/>
            <a:ext cx="3330893" cy="150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 watermark detection runs 100% on-device using TensorFlow Lite. Zero camera data is uploaded to any server. Users maintain complete privacy while content stays secure.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258758" y="4536758"/>
            <a:ext cx="7599283" cy="1681043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6446282" y="4724281"/>
            <a:ext cx="463296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Proof-of-Concept for OS-Level Protection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46282" y="5129808"/>
            <a:ext cx="7224236" cy="900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demonstrates a breakthrough approach: an OS-level feature concept (similar to FLAG_SECURE for screenshots) but extended to block external camera capture of secure content.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258758" y="6428780"/>
            <a:ext cx="7599283" cy="900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Result: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Exam administrators gain a powerful tool to protect assessment integrity. Institutions can confidently deploy online exams knowing content capture is technically impossible.</a:t>
            </a:r>
            <a:endParaRPr lang="en-US" sz="14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8E04F2-36B6-3523-73EB-E8AEF0B42191}"/>
              </a:ext>
            </a:extLst>
          </p:cNvPr>
          <p:cNvSpPr/>
          <p:nvPr/>
        </p:nvSpPr>
        <p:spPr>
          <a:xfrm>
            <a:off x="12813957" y="7722973"/>
            <a:ext cx="1816443" cy="4201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9848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Roadmap &amp; Vision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476613"/>
            <a:ext cx="510302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4113" y="164663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Refinement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474113" y="2014418"/>
            <a:ext cx="687609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 AI robustness across variable lighting conditions, viewing angles, and screen resolutions to ensure reliable watermark detection in real-world exam environments.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41" y="2898815"/>
            <a:ext cx="510302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9264" y="3068836"/>
            <a:ext cx="215991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Industry Partnerships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729264" y="3436620"/>
            <a:ext cx="662094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 this functional prototype to major tech platforms and education technology leaders, demonstrating the feasibility of native camera-level security features.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092" y="4321016"/>
            <a:ext cx="510302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84415" y="449103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OS-Level Integration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984415" y="4858822"/>
            <a:ext cx="6365796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Advocate for integration directly into native Android OS as a native security feature—similar to how FLAG_SECURE prevents screenshots, but preventing external camera capture of protected content.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243" y="6015395"/>
            <a:ext cx="510302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39566" y="618541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Commercialization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2239566" y="6553200"/>
            <a:ext cx="6110645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License technology to educational institutions, corporate testing platforms like Mettl, and any organization requiring protection of secure digital content at scale.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8805"/>
            <a:ext cx="92259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Prototype Demo: Live Screenshots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12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Below are wireframes and mockups demonstrating the GuardXLens system in action—from exam web interface to camera app detection and capture prevention: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972" y="3208258"/>
            <a:ext cx="3120747" cy="312074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314" y="3208020"/>
            <a:ext cx="3120866" cy="312086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76" y="3208258"/>
            <a:ext cx="3120747" cy="312074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620" y="3194887"/>
            <a:ext cx="3120866" cy="31208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6730127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Demonstration:</a:t>
            </a: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 camera app detects the watermark embedded in the exam screen within milliseconds. Upon detection, the capture button transitions to a disabled state, making photography impossible. This live demo shows how GuardXLens prevents cheating in real-time.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4DD3BB-0076-B1A2-1D32-1AE1B7DF7C6C}"/>
              </a:ext>
            </a:extLst>
          </p:cNvPr>
          <p:cNvSpPr/>
          <p:nvPr/>
        </p:nvSpPr>
        <p:spPr>
          <a:xfrm>
            <a:off x="12727459" y="7661189"/>
            <a:ext cx="1902941" cy="481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648</Words>
  <Application>Microsoft Office PowerPoint</Application>
  <PresentationFormat>Custom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Instrument Sans Medium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NITHISH</dc:creator>
  <cp:lastModifiedBy>NITHISH S</cp:lastModifiedBy>
  <cp:revision>4</cp:revision>
  <dcterms:created xsi:type="dcterms:W3CDTF">2025-10-18T08:30:29Z</dcterms:created>
  <dcterms:modified xsi:type="dcterms:W3CDTF">2025-10-18T10:50:58Z</dcterms:modified>
</cp:coreProperties>
</file>